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57" r:id="rId3"/>
    <p:sldId id="269" r:id="rId4"/>
    <p:sldId id="258" r:id="rId5"/>
    <p:sldId id="272" r:id="rId6"/>
    <p:sldId id="273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1" r:id="rId16"/>
    <p:sldId id="268" r:id="rId1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31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822" y="-12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92696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199" y="1295400"/>
            <a:ext cx="8228013" cy="1927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00"/>
              </a:spcBef>
              <a:buClr>
                <a:schemeClr val="accent1"/>
              </a:buClr>
              <a:buFont typeface="Noto Symbol"/>
              <a:buNone/>
              <a:defRPr/>
            </a:lvl1pPr>
            <a:lvl2pPr marL="457200" marR="0" indent="0" algn="ctr" rtl="0">
              <a:spcBef>
                <a:spcPts val="600"/>
              </a:spcBef>
              <a:buClr>
                <a:srgbClr val="C0F942"/>
              </a:buClr>
              <a:buFont typeface="Noto Symbol"/>
              <a:buNone/>
              <a:defRPr/>
            </a:lvl2pPr>
            <a:lvl3pPr marL="914400" marR="0" indent="0" algn="ctr" rtl="0">
              <a:spcBef>
                <a:spcPts val="600"/>
              </a:spcBef>
              <a:buClr>
                <a:schemeClr val="accent1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600"/>
              </a:spcBef>
              <a:buClr>
                <a:srgbClr val="C0F942"/>
              </a:buClr>
              <a:buFont typeface="Noto Symbol"/>
              <a:buNone/>
              <a:defRPr/>
            </a:lvl4pPr>
            <a:lvl5pPr marL="1828800" marR="0" indent="0" algn="ctr" rtl="0">
              <a:spcBef>
                <a:spcPts val="600"/>
              </a:spcBef>
              <a:buClr>
                <a:schemeClr val="accent1"/>
              </a:buClr>
              <a:buFont typeface="Noto Symbol"/>
              <a:buNone/>
              <a:defRPr/>
            </a:lvl5pPr>
            <a:lvl6pPr marL="2286000" marR="0" indent="0" algn="ctr" rtl="0">
              <a:spcBef>
                <a:spcPts val="360"/>
              </a:spcBef>
              <a:buClr>
                <a:srgbClr val="C0F942"/>
              </a:buClr>
              <a:buFont typeface="Noto Symbol"/>
              <a:buNone/>
              <a:defRPr/>
            </a:lvl6pPr>
            <a:lvl7pPr marL="2743200" marR="0" indent="0" algn="ctr" rtl="0">
              <a:spcBef>
                <a:spcPts val="360"/>
              </a:spcBef>
              <a:buClr>
                <a:schemeClr val="accent1"/>
              </a:buClr>
              <a:buFont typeface="Noto Symbol"/>
              <a:buNone/>
              <a:defRPr/>
            </a:lvl7pPr>
            <a:lvl8pPr marL="3200400" marR="0" indent="0" algn="ctr" rtl="0">
              <a:spcBef>
                <a:spcPts val="360"/>
              </a:spcBef>
              <a:buClr>
                <a:srgbClr val="C0F942"/>
              </a:buClr>
              <a:buFont typeface="Noto Symbol"/>
              <a:buNone/>
              <a:defRPr/>
            </a:lvl8pPr>
            <a:lvl9pPr marL="3657600" marR="0" indent="0" algn="ctr" rtl="0">
              <a:spcBef>
                <a:spcPts val="360"/>
              </a:spcBef>
              <a:buClr>
                <a:schemeClr val="accent1"/>
              </a:buClr>
              <a:buFont typeface="Noto Symbo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6" name="Shape 16"/>
          <p:cNvSpPr txBox="1"/>
          <p:nvPr/>
        </p:nvSpPr>
        <p:spPr>
          <a:xfrm>
            <a:off x="8292817" y="5804646"/>
            <a:ext cx="367087" cy="6771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>
                <a:solidFill>
                  <a:schemeClr val="accent1"/>
                </a:solidFill>
                <a:latin typeface="Noto Symbol"/>
                <a:ea typeface="Noto Symbol"/>
                <a:cs typeface="Noto Symbol"/>
                <a:sym typeface="Noto Symbol"/>
              </a:rPr>
              <a:t>•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199" y="381001"/>
            <a:ext cx="3509683" cy="220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5029200" y="273050"/>
            <a:ext cx="365760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457199" y="2649071"/>
            <a:ext cx="3509683" cy="33881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60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5051425" y="381001"/>
            <a:ext cx="3635374" cy="220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5051425" y="2649069"/>
            <a:ext cx="3635374" cy="3505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600"/>
              </a:spcBef>
              <a:buClr>
                <a:srgbClr val="595959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2" name="Shape 92"/>
          <p:cNvSpPr>
            <a:spLocks noGrp="1"/>
          </p:cNvSpPr>
          <p:nvPr>
            <p:ph type="pic" idx="2"/>
          </p:nvPr>
        </p:nvSpPr>
        <p:spPr>
          <a:xfrm>
            <a:off x="228600" y="1143000"/>
            <a:ext cx="4267199" cy="4267199"/>
          </a:xfrm>
          <a:prstGeom prst="ellipse">
            <a:avLst/>
          </a:prstGeom>
          <a:noFill/>
          <a:ln w="2857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s with Capti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5051425" y="381001"/>
            <a:ext cx="3635374" cy="220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5051425" y="2649069"/>
            <a:ext cx="3635374" cy="3505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600"/>
              </a:spcBef>
              <a:buClr>
                <a:srgbClr val="595959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9" name="Shape 99"/>
          <p:cNvSpPr>
            <a:spLocks noGrp="1"/>
          </p:cNvSpPr>
          <p:nvPr>
            <p:ph type="pic" idx="2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noFill/>
          <a:ln w="2857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pic" idx="3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noFill/>
          <a:ln w="2857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pic" idx="4"/>
          </p:nvPr>
        </p:nvSpPr>
        <p:spPr>
          <a:xfrm>
            <a:off x="269875" y="762000"/>
            <a:ext cx="2092324" cy="2092324"/>
          </a:xfrm>
          <a:prstGeom prst="ellipse">
            <a:avLst/>
          </a:prstGeom>
          <a:noFill/>
          <a:ln w="2857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 rot="5400000">
            <a:off x="2836769" y="188819"/>
            <a:ext cx="3468875" cy="82280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719072" rtl="0">
              <a:spcBef>
                <a:spcPts val="0"/>
              </a:spcBef>
              <a:defRPr/>
            </a:lvl6pPr>
            <a:lvl7pPr marL="1719072" rtl="0">
              <a:spcBef>
                <a:spcPts val="0"/>
              </a:spcBef>
              <a:defRPr/>
            </a:lvl7pPr>
            <a:lvl8pPr marL="1719072" rtl="0">
              <a:spcBef>
                <a:spcPts val="0"/>
              </a:spcBef>
              <a:defRPr/>
            </a:lvl8pPr>
            <a:lvl9pPr marL="1719072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 rot="5400000">
            <a:off x="4922837" y="2438400"/>
            <a:ext cx="58515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 rot="5400000">
            <a:off x="659279" y="214780"/>
            <a:ext cx="5615641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739775" y="2770093"/>
            <a:ext cx="7662863" cy="3267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236693"/>
            <a:ext cx="6400799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r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676399" y="3609694"/>
            <a:ext cx="5181601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r" rtl="0">
              <a:spcBef>
                <a:spcPts val="30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7238999" y="6356350"/>
            <a:ext cx="144621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9" name="Shape 29"/>
          <p:cNvSpPr txBox="1"/>
          <p:nvPr/>
        </p:nvSpPr>
        <p:spPr>
          <a:xfrm>
            <a:off x="8292817" y="5804646"/>
            <a:ext cx="367087" cy="6771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>
                <a:solidFill>
                  <a:schemeClr val="accent1"/>
                </a:solidFill>
                <a:latin typeface="Noto Symbol"/>
                <a:ea typeface="Noto Symbol"/>
                <a:cs typeface="Noto Symbol"/>
                <a:sym typeface="Noto Symbol"/>
              </a:rPr>
              <a:t>•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740664" y="2784475"/>
            <a:ext cx="3767328" cy="325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634753" y="2784475"/>
            <a:ext cx="3767328" cy="325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740664" y="2232210"/>
            <a:ext cx="3767328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08333"/>
              </a:lnSpc>
              <a:spcBef>
                <a:spcPts val="0"/>
              </a:spcBef>
              <a:buClr>
                <a:schemeClr val="accent1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740664" y="3160058"/>
            <a:ext cx="3767328" cy="28914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44475" rtl="0">
              <a:spcBef>
                <a:spcPts val="0"/>
              </a:spcBef>
              <a:defRPr/>
            </a:lvl6pPr>
            <a:lvl7pPr marL="2173288" indent="-242888" rtl="0">
              <a:spcBef>
                <a:spcPts val="0"/>
              </a:spcBef>
              <a:defRPr/>
            </a:lvl7pPr>
            <a:lvl8pPr marL="2398713" indent="-2397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4631578" y="2232210"/>
            <a:ext cx="3767328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08333"/>
              </a:lnSpc>
              <a:spcBef>
                <a:spcPts val="0"/>
              </a:spcBef>
              <a:buClr>
                <a:schemeClr val="accent1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4"/>
          </p:nvPr>
        </p:nvSpPr>
        <p:spPr>
          <a:xfrm>
            <a:off x="4631578" y="3160058"/>
            <a:ext cx="3767328" cy="28914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44475" rtl="0">
              <a:spcBef>
                <a:spcPts val="0"/>
              </a:spcBef>
              <a:defRPr/>
            </a:lvl6pPr>
            <a:lvl7pPr marL="2173288" indent="-242888" rtl="0">
              <a:spcBef>
                <a:spcPts val="0"/>
              </a:spcBef>
              <a:defRPr/>
            </a:lvl7pPr>
            <a:lvl8pPr marL="2398713" indent="-2397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, Top and Bot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762000" y="2784475"/>
            <a:ext cx="7656512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762000" y="4497069"/>
            <a:ext cx="7656512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636007" y="2784475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4636007" y="4497069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44475" rtl="0">
              <a:spcBef>
                <a:spcPts val="0"/>
              </a:spcBef>
              <a:defRPr/>
            </a:lvl6pPr>
            <a:lvl7pPr marL="2173288" indent="-242888" rtl="0">
              <a:spcBef>
                <a:spcPts val="0"/>
              </a:spcBef>
              <a:defRPr/>
            </a:lvl7pPr>
            <a:lvl8pPr marL="2398713" indent="-2397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740664" y="2784475"/>
            <a:ext cx="3767328" cy="325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44475" rtl="0">
              <a:spcBef>
                <a:spcPts val="0"/>
              </a:spcBef>
              <a:defRPr/>
            </a:lvl6pPr>
            <a:lvl7pPr marL="2173288" indent="-242888" rtl="0">
              <a:spcBef>
                <a:spcPts val="0"/>
              </a:spcBef>
              <a:defRPr/>
            </a:lvl7pPr>
            <a:lvl8pPr marL="2398713" indent="-2397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636007" y="2784475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636007" y="4497069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153035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6pPr>
            <a:lvl7pPr marL="2173288" indent="-151448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7pPr>
            <a:lvl8pPr marL="2398713" indent="-148273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8pPr>
            <a:lvl9pPr marL="2625725" indent="-146685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739775" y="2784475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739775" y="4497069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153035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6pPr>
            <a:lvl7pPr marL="2173288" indent="-151448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7pPr>
            <a:lvl8pPr marL="2398713" indent="-148273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8pPr>
            <a:lvl9pPr marL="2625725" indent="-146685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9775" y="2770093"/>
            <a:ext cx="7662863" cy="3267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17170" algn="l" rtl="0">
              <a:spcBef>
                <a:spcPts val="20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marL="685800" marR="0" indent="-228600" algn="l" rtl="0">
              <a:spcBef>
                <a:spcPts val="600"/>
              </a:spcBef>
              <a:buClr>
                <a:srgbClr val="C0F942"/>
              </a:buClr>
              <a:buFont typeface="Noto Symbol"/>
              <a:buChar char="•"/>
              <a:defRPr/>
            </a:lvl2pPr>
            <a:lvl3pPr marL="1035050" marR="0" indent="-24638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/>
            </a:lvl3pPr>
            <a:lvl4pPr marL="1371600" marR="0" indent="-240030" algn="l" rtl="0">
              <a:spcBef>
                <a:spcPts val="600"/>
              </a:spcBef>
              <a:buClr>
                <a:srgbClr val="C0F942"/>
              </a:buClr>
              <a:buFont typeface="Noto Symbol"/>
              <a:buChar char="•"/>
              <a:defRPr/>
            </a:lvl4pPr>
            <a:lvl5pPr marL="1720850" marR="0" indent="-24638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/>
            </a:lvl5pPr>
            <a:lvl6pPr marL="2055813" marR="0" indent="-251143" algn="l" rtl="0">
              <a:spcBef>
                <a:spcPts val="360"/>
              </a:spcBef>
              <a:buClr>
                <a:srgbClr val="C0F942"/>
              </a:buClr>
              <a:buFont typeface="Noto Symbol"/>
              <a:buChar char="•"/>
              <a:defRPr/>
            </a:lvl6pPr>
            <a:lvl7pPr marL="2398713" marR="0" indent="-251143" algn="l" rtl="0">
              <a:spcBef>
                <a:spcPts val="360"/>
              </a:spcBef>
              <a:buClr>
                <a:schemeClr val="accent1"/>
              </a:buClr>
              <a:buFont typeface="Noto Symbol"/>
              <a:buChar char="•"/>
              <a:defRPr/>
            </a:lvl7pPr>
            <a:lvl8pPr marL="2743200" marR="0" indent="-252729" algn="l" rtl="0">
              <a:spcBef>
                <a:spcPts val="360"/>
              </a:spcBef>
              <a:buClr>
                <a:srgbClr val="C0F942"/>
              </a:buClr>
              <a:buFont typeface="Noto Symbol"/>
              <a:buChar char="•"/>
              <a:defRPr/>
            </a:lvl8pPr>
            <a:lvl9pPr marL="3087688" marR="0" indent="-241618" algn="l" rtl="0">
              <a:spcBef>
                <a:spcPts val="360"/>
              </a:spcBef>
              <a:buClr>
                <a:schemeClr val="accent1"/>
              </a:buClr>
              <a:buFont typeface="Noto Symbo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457199" y="1295400"/>
            <a:ext cx="8228013" cy="1927224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6000" b="0" i="0" u="none" strike="noStrike" cap="none" baseline="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Active Cardiovascular System (ACS)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Font typeface="Noto Symbol"/>
              <a:buNone/>
            </a:pPr>
            <a:endParaRPr dirty="0"/>
          </a:p>
          <a:p>
            <a:pPr marL="0" marR="0" lvl="0" indent="0" algn="ctr" rtl="0">
              <a:spcBef>
                <a:spcPts val="30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1800" i="0" u="none" strike="noStrike" cap="none" baseline="0" dirty="0" smtClean="0">
                <a:solidFill>
                  <a:schemeClr val="lt1"/>
                </a:solidFill>
                <a:ea typeface="Lustria"/>
                <a:sym typeface="Lustria"/>
              </a:rPr>
              <a:t>Antonio </a:t>
            </a:r>
            <a:r>
              <a:rPr lang="en-US" sz="1800" i="0" u="none" strike="noStrike" cap="none" baseline="0" dirty="0">
                <a:solidFill>
                  <a:schemeClr val="lt1"/>
                </a:solidFill>
                <a:ea typeface="Lustria"/>
                <a:sym typeface="Lustria"/>
              </a:rPr>
              <a:t>Melendez</a:t>
            </a:r>
          </a:p>
          <a:p>
            <a:pPr marL="0" marR="0" lvl="0" indent="0" algn="ctr" rtl="0">
              <a:spcBef>
                <a:spcPts val="30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1800" i="0" u="none" strike="noStrike" cap="none" baseline="0" dirty="0">
                <a:solidFill>
                  <a:schemeClr val="lt1"/>
                </a:solidFill>
                <a:ea typeface="Lustria"/>
                <a:sym typeface="Lustria"/>
              </a:rPr>
              <a:t>Larissa Tarango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Intel Edison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l="-2690" r="2690"/>
          <a:stretch/>
        </p:blipFill>
        <p:spPr>
          <a:xfrm>
            <a:off x="88900" y="3117475"/>
            <a:ext cx="3869074" cy="26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4755850" y="3210075"/>
            <a:ext cx="4051800" cy="2670600"/>
          </a:xfrm>
          <a:prstGeom prst="rect">
            <a:avLst/>
          </a:prstGeom>
          <a:noFill/>
          <a:ln w="19050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Linux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Bluetooth Low Energy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 smtClean="0">
                <a:latin typeface="Lustria"/>
                <a:ea typeface="Lustria"/>
                <a:cs typeface="Lustria"/>
                <a:sym typeface="Lustria"/>
              </a:rPr>
              <a:t>Wi-Fi </a:t>
            </a: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direct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Android App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948415" y="3223443"/>
            <a:ext cx="1963017" cy="267060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Android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Java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 smtClean="0">
                <a:latin typeface="Lustria"/>
                <a:ea typeface="Lustria"/>
                <a:cs typeface="Lustria"/>
                <a:sym typeface="Lustria"/>
              </a:rPr>
              <a:t>Wi-Fi</a:t>
            </a:r>
            <a:endParaRPr lang="en-US" sz="2200" dirty="0"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" name="Picture 1" descr="Screen Shot 2015-04-30 at 2.21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945" y="2539999"/>
            <a:ext cx="2556711" cy="4090737"/>
          </a:xfrm>
          <a:prstGeom prst="rect">
            <a:avLst/>
          </a:prstGeom>
        </p:spPr>
      </p:pic>
      <p:pic>
        <p:nvPicPr>
          <p:cNvPr id="3" name="Picture 2" descr="Screen Shot 2015-04-30 at 2.21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39999"/>
            <a:ext cx="2565745" cy="4090737"/>
          </a:xfrm>
          <a:prstGeom prst="rect">
            <a:avLst/>
          </a:prstGeom>
        </p:spPr>
      </p:pic>
      <p:pic>
        <p:nvPicPr>
          <p:cNvPr id="7" name="Shape 145"/>
          <p:cNvPicPr preferRelativeResize="0"/>
          <p:nvPr/>
        </p:nvPicPr>
        <p:blipFill rotWithShape="1">
          <a:blip r:embed="rId5">
            <a:alphaModFix/>
          </a:blip>
          <a:srcRect l="11399" t="5392" r="7121" b="5481"/>
          <a:stretch/>
        </p:blipFill>
        <p:spPr>
          <a:xfrm>
            <a:off x="3181580" y="3916948"/>
            <a:ext cx="2196533" cy="121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Handle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916" t="20074" r="15250" b="13704"/>
          <a:stretch/>
        </p:blipFill>
        <p:spPr>
          <a:xfrm>
            <a:off x="752296" y="2366211"/>
            <a:ext cx="7576753" cy="449178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577" t="20371" r="26506" b="13111"/>
          <a:stretch/>
        </p:blipFill>
        <p:spPr>
          <a:xfrm>
            <a:off x="212195" y="2836415"/>
            <a:ext cx="4238095" cy="3453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750" t="24819" r="16083" b="11779"/>
          <a:stretch/>
        </p:blipFill>
        <p:spPr>
          <a:xfrm>
            <a:off x="4450290" y="2836415"/>
            <a:ext cx="4567519" cy="345357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Fiber Plastic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6176210" y="3031636"/>
            <a:ext cx="2967790" cy="26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 rtl="0">
              <a:lnSpc>
                <a:spcPct val="110000"/>
              </a:lnSpc>
              <a:spcBef>
                <a:spcPts val="0"/>
              </a:spcBef>
              <a:buClr>
                <a:srgbClr val="03AB00"/>
              </a:buClr>
              <a:buFont typeface="Arial"/>
              <a:buChar char="•"/>
            </a:pPr>
            <a:r>
              <a:rPr lang="en-US" sz="2200" dirty="0" smtClean="0"/>
              <a:t>Transition visible </a:t>
            </a:r>
            <a:r>
              <a:rPr lang="en-US" sz="2200" dirty="0"/>
              <a:t>light</a:t>
            </a:r>
          </a:p>
          <a:p>
            <a:pPr marL="342900" indent="-342900" rtl="0">
              <a:lnSpc>
                <a:spcPct val="110000"/>
              </a:lnSpc>
              <a:spcBef>
                <a:spcPts val="0"/>
              </a:spcBef>
              <a:buClr>
                <a:srgbClr val="03AB00"/>
              </a:buClr>
              <a:buFont typeface="Arial"/>
              <a:buChar char="•"/>
            </a:pPr>
            <a:r>
              <a:rPr lang="en-US" sz="2200" dirty="0" smtClean="0"/>
              <a:t>Nice </a:t>
            </a:r>
            <a:r>
              <a:rPr lang="en-US" sz="2200" dirty="0"/>
              <a:t>surface and transparent</a:t>
            </a:r>
          </a:p>
          <a:p>
            <a:pPr marL="342900" indent="-342900" rtl="0">
              <a:lnSpc>
                <a:spcPct val="110000"/>
              </a:lnSpc>
              <a:spcBef>
                <a:spcPts val="0"/>
              </a:spcBef>
              <a:buClr>
                <a:srgbClr val="03AB00"/>
              </a:buClr>
              <a:buFont typeface="Arial"/>
              <a:buChar char="•"/>
            </a:pPr>
            <a:r>
              <a:rPr lang="en-US" sz="2200" dirty="0" smtClean="0"/>
              <a:t>Long </a:t>
            </a:r>
            <a:r>
              <a:rPr lang="en-US" sz="2200" dirty="0"/>
              <a:t>life-time</a:t>
            </a:r>
          </a:p>
          <a:p>
            <a:pPr>
              <a:lnSpc>
                <a:spcPct val="11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Picture 4" descr="IMG_20150430_0044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6" r="68619" b="38986"/>
          <a:stretch/>
        </p:blipFill>
        <p:spPr>
          <a:xfrm>
            <a:off x="173790" y="2954421"/>
            <a:ext cx="2767264" cy="2459790"/>
          </a:xfrm>
          <a:prstGeom prst="rect">
            <a:avLst/>
          </a:prstGeom>
        </p:spPr>
      </p:pic>
      <p:pic>
        <p:nvPicPr>
          <p:cNvPr id="6" name="Picture 5" descr="IMG_20150430_004723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5" t="39571" r="21559" b="26511"/>
          <a:stretch/>
        </p:blipFill>
        <p:spPr>
          <a:xfrm>
            <a:off x="2941054" y="2954421"/>
            <a:ext cx="3061368" cy="245979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5280" y="2770093"/>
            <a:ext cx="3571520" cy="3267169"/>
          </a:xfrm>
        </p:spPr>
        <p:txBody>
          <a:bodyPr/>
          <a:lstStyle/>
          <a:p>
            <a:pPr indent="-342900">
              <a:lnSpc>
                <a:spcPct val="110000"/>
              </a:lnSpc>
              <a:buClr>
                <a:srgbClr val="03AB00"/>
              </a:buClr>
              <a:buFont typeface="Arial"/>
              <a:buChar char="•"/>
            </a:pPr>
            <a:r>
              <a:rPr lang="en-US" sz="2400" dirty="0"/>
              <a:t>Excellent toughness and can bend random</a:t>
            </a:r>
          </a:p>
          <a:p>
            <a:pPr indent="-342900">
              <a:lnSpc>
                <a:spcPct val="110000"/>
              </a:lnSpc>
              <a:buClr>
                <a:srgbClr val="03AB00"/>
              </a:buClr>
              <a:buFont typeface="Arial"/>
              <a:buChar char="•"/>
            </a:pPr>
            <a:r>
              <a:rPr lang="en-US" sz="2400" dirty="0"/>
              <a:t>Excellent fiber diameter uniform distribution</a:t>
            </a:r>
          </a:p>
          <a:p>
            <a:endParaRPr lang="en-US" dirty="0"/>
          </a:p>
        </p:txBody>
      </p:sp>
      <p:sp>
        <p:nvSpPr>
          <p:cNvPr id="4" name="Shape 193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Fiber Plastic</a:t>
            </a:r>
          </a:p>
        </p:txBody>
      </p:sp>
      <p:pic>
        <p:nvPicPr>
          <p:cNvPr id="2" name="Picture 1" descr="imag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5" t="11199" r="32748" b="27948"/>
          <a:stretch/>
        </p:blipFill>
        <p:spPr>
          <a:xfrm>
            <a:off x="1376948" y="2770093"/>
            <a:ext cx="2455520" cy="307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6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3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 dirty="0" smtClean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Questions?</a:t>
            </a:r>
            <a:endParaRPr lang="en-US" sz="54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5" name="Picture 4" descr="IMG_935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r="9546"/>
          <a:stretch/>
        </p:blipFill>
        <p:spPr>
          <a:xfrm>
            <a:off x="2259263" y="2312737"/>
            <a:ext cx="4652211" cy="44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24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9775" y="2689885"/>
            <a:ext cx="7662863" cy="3267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2200" b="1" i="0" u="sng" strike="noStrike" cap="none" baseline="0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Larissa </a:t>
            </a:r>
            <a:r>
              <a:rPr lang="en-US" sz="2200" b="1" i="0" u="sng" strike="noStrike" cap="none" baseline="0" dirty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Tarango:</a:t>
            </a:r>
            <a:r>
              <a:rPr lang="en-US" sz="2200" b="1" i="0" u="none" strike="noStrike" cap="none" baseline="0" dirty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SzPct val="90000"/>
              <a:buFont typeface="Noto Symbol"/>
              <a:buChar char="•"/>
            </a:pPr>
            <a:r>
              <a:rPr lang="en-US" sz="2200" b="0" i="0" u="none" strike="noStrike" cap="none" baseline="0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Revised Circuit</a:t>
            </a:r>
            <a:r>
              <a:rPr lang="en-US" sz="2200" b="0" i="0" u="none" strike="noStrike" cap="none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  <a:r>
              <a:rPr lang="en-US" sz="2200" b="0" i="0" u="none" strike="noStrike" cap="none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Design and Hardware </a:t>
            </a:r>
            <a:r>
              <a:rPr lang="en-US" sz="2200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Implementation</a:t>
            </a:r>
            <a:endParaRPr lang="en-US" sz="2200" b="0" i="0" u="none" strike="noStrike" cap="none" baseline="0" dirty="0">
              <a:solidFill>
                <a:srgbClr val="595959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>
              <a:lnSpc>
                <a:spcPct val="90000"/>
              </a:lnSpc>
              <a:spcBef>
                <a:spcPts val="2000"/>
              </a:spcBef>
              <a:buSzPct val="25000"/>
              <a:buNone/>
            </a:pPr>
            <a:r>
              <a:rPr lang="en-US" sz="2200" b="1" u="sng" dirty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Antonio Melendez:</a:t>
            </a:r>
            <a:r>
              <a:rPr lang="en-US" sz="2200" b="1" dirty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</a:p>
          <a:p>
            <a:pPr lvl="0" indent="-342900">
              <a:lnSpc>
                <a:spcPct val="90000"/>
              </a:lnSpc>
              <a:spcBef>
                <a:spcPts val="2000"/>
              </a:spcBef>
              <a:buSzPct val="90000"/>
            </a:pPr>
            <a:r>
              <a:rPr lang="en-US" sz="2200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Programming and Initial Circuit Design</a:t>
            </a:r>
            <a:endParaRPr lang="en-US" sz="2200" dirty="0">
              <a:solidFill>
                <a:srgbClr val="595959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Noto Symbol"/>
              <a:buNone/>
            </a:pPr>
            <a:endParaRPr sz="2200" b="0" i="0" u="none" strike="noStrike" cap="none" baseline="0" dirty="0">
              <a:solidFill>
                <a:srgbClr val="595959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innovative Design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259" y="2516101"/>
            <a:ext cx="8270541" cy="3267169"/>
          </a:xfrm>
        </p:spPr>
        <p:txBody>
          <a:bodyPr/>
          <a:lstStyle/>
          <a:p>
            <a:pPr marL="125730" indent="0">
              <a:buNone/>
            </a:pPr>
            <a:r>
              <a:rPr lang="en-US" sz="2800" dirty="0" smtClean="0"/>
              <a:t>Strokes are the leading cause of death</a:t>
            </a:r>
          </a:p>
          <a:p>
            <a:pPr marL="125730" indent="0">
              <a:buNone/>
            </a:pPr>
            <a:r>
              <a:rPr lang="en-US" sz="3600" dirty="0" smtClean="0"/>
              <a:t>130,000 Americans per year</a:t>
            </a:r>
          </a:p>
          <a:p>
            <a:pPr marL="125730" indent="0">
              <a:buNone/>
            </a:pPr>
            <a:r>
              <a:rPr lang="en-US" sz="2800" dirty="0" smtClean="0"/>
              <a:t>Approximately 1.5 million in </a:t>
            </a:r>
            <a:r>
              <a:rPr lang="en-US" sz="2800" u="sng" dirty="0" smtClean="0"/>
              <a:t>Texas</a:t>
            </a:r>
            <a:r>
              <a:rPr lang="en-US" sz="2800" dirty="0" smtClean="0"/>
              <a:t> living with Cardiovascular Disease</a:t>
            </a:r>
          </a:p>
          <a:p>
            <a:pPr marL="125730" indent="0">
              <a:buNone/>
            </a:pPr>
            <a:endParaRPr lang="en-US" sz="2800" dirty="0"/>
          </a:p>
          <a:p>
            <a:pPr marL="125730" indent="0">
              <a:buNone/>
            </a:pPr>
            <a:r>
              <a:rPr lang="en-US" sz="2800" b="1" i="1" dirty="0" smtClean="0">
                <a:solidFill>
                  <a:srgbClr val="03AB00"/>
                </a:solidFill>
              </a:rPr>
              <a:t>El Paso</a:t>
            </a:r>
          </a:p>
          <a:p>
            <a:pPr marL="125730" indent="0">
              <a:buNone/>
            </a:pPr>
            <a:r>
              <a:rPr lang="en-US" sz="2800" dirty="0" smtClean="0"/>
              <a:t>Total Population: 676,160</a:t>
            </a:r>
          </a:p>
          <a:p>
            <a:pPr marL="125730" indent="0">
              <a:buNone/>
            </a:pPr>
            <a:r>
              <a:rPr lang="en-US" sz="2800" dirty="0" smtClean="0"/>
              <a:t>78.6% Hispanics</a:t>
            </a:r>
          </a:p>
        </p:txBody>
      </p:sp>
      <p:sp>
        <p:nvSpPr>
          <p:cNvPr id="4" name="Shape 126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 dirty="0" smtClean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Problem</a:t>
            </a:r>
            <a:endParaRPr lang="en-US" sz="54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  <p:extLst>
      <p:ext uri="{BB962C8B-B14F-4D97-AF65-F5344CB8AC3E}">
        <p14:creationId xmlns:p14="http://schemas.microsoft.com/office/powerpoint/2010/main" val="142714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>
            <a:off x="5066627" y="5194661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/>
          <p:cNvSpPr/>
          <p:nvPr/>
        </p:nvSpPr>
        <p:spPr>
          <a:xfrm>
            <a:off x="7566522" y="4220615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/>
          <p:cNvSpPr/>
          <p:nvPr/>
        </p:nvSpPr>
        <p:spPr>
          <a:xfrm>
            <a:off x="6296523" y="4204568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>
            <a:off x="5073043" y="4204568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>
            <a:off x="3811064" y="4217330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Concept</a:t>
            </a:r>
          </a:p>
        </p:txBody>
      </p:sp>
      <p:pic>
        <p:nvPicPr>
          <p:cNvPr id="2" name="Picture 1" descr="Jump Ro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0" y="2526631"/>
            <a:ext cx="2921537" cy="4083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000" y="4337616"/>
            <a:ext cx="70852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ECG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33471" y="4351287"/>
            <a:ext cx="8288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MCU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63367" y="4364049"/>
            <a:ext cx="8288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5162" y="5341380"/>
            <a:ext cx="8288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LiPo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9249" y="4257105"/>
            <a:ext cx="8288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Fiber</a:t>
            </a:r>
          </a:p>
          <a:p>
            <a:pPr algn="ctr"/>
            <a:r>
              <a:rPr lang="en-US" dirty="0" smtClean="0"/>
              <a:t>Rope</a:t>
            </a:r>
          </a:p>
        </p:txBody>
      </p:sp>
      <p:cxnSp>
        <p:nvCxnSpPr>
          <p:cNvPr id="10" name="Straight Arrow Connector 9"/>
          <p:cNvCxnSpPr>
            <a:stCxn id="23" idx="2"/>
            <a:endCxn id="20" idx="3"/>
          </p:cNvCxnSpPr>
          <p:nvPr/>
        </p:nvCxnSpPr>
        <p:spPr>
          <a:xfrm flipV="1">
            <a:off x="5954004" y="4805783"/>
            <a:ext cx="748632" cy="6894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0"/>
            <a:endCxn id="5" idx="4"/>
          </p:cNvCxnSpPr>
          <p:nvPr/>
        </p:nvCxnSpPr>
        <p:spPr>
          <a:xfrm flipV="1">
            <a:off x="5554308" y="3891280"/>
            <a:ext cx="18181" cy="3132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8" idx="2"/>
            <a:endCxn id="4" idx="1"/>
          </p:cNvCxnSpPr>
          <p:nvPr/>
        </p:nvCxnSpPr>
        <p:spPr>
          <a:xfrm flipV="1">
            <a:off x="4698441" y="4505176"/>
            <a:ext cx="435030" cy="12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6" idx="1"/>
          </p:cNvCxnSpPr>
          <p:nvPr/>
        </p:nvCxnSpPr>
        <p:spPr>
          <a:xfrm>
            <a:off x="5962313" y="4505176"/>
            <a:ext cx="401054" cy="12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3"/>
            <a:endCxn id="9" idx="1"/>
          </p:cNvCxnSpPr>
          <p:nvPr/>
        </p:nvCxnSpPr>
        <p:spPr>
          <a:xfrm>
            <a:off x="7192209" y="4517938"/>
            <a:ext cx="447040" cy="7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547892" y="4785454"/>
            <a:ext cx="0" cy="42624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>
            <a:off x="5091224" y="3290065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33471" y="3320545"/>
            <a:ext cx="8288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BPM App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7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4600" dirty="0" smtClean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Initial Handle</a:t>
            </a:r>
            <a:endParaRPr lang="en-US" sz="46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9"/>
          <a:stretch/>
        </p:blipFill>
        <p:spPr bwMode="auto">
          <a:xfrm>
            <a:off x="457200" y="2419680"/>
            <a:ext cx="3962400" cy="202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2"/>
          <a:stretch/>
        </p:blipFill>
        <p:spPr bwMode="auto">
          <a:xfrm>
            <a:off x="457200" y="4451684"/>
            <a:ext cx="3962400" cy="205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80526" y="3328737"/>
            <a:ext cx="288757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3AB00"/>
              </a:buClr>
              <a:buFont typeface="Arial"/>
              <a:buChar char="•"/>
            </a:pPr>
            <a:r>
              <a:rPr lang="en-US" sz="2400" dirty="0" smtClean="0"/>
              <a:t>ECG and Handle</a:t>
            </a:r>
          </a:p>
          <a:p>
            <a:pPr marL="285750" indent="-285750">
              <a:buClr>
                <a:srgbClr val="03AB00"/>
              </a:buClr>
              <a:buFont typeface="Arial"/>
              <a:buChar char="•"/>
            </a:pPr>
            <a:r>
              <a:rPr lang="en-US" sz="2400" dirty="0" smtClean="0"/>
              <a:t>3D Printed</a:t>
            </a:r>
          </a:p>
          <a:p>
            <a:pPr marL="285750" indent="-285750">
              <a:buClr>
                <a:srgbClr val="03AB00"/>
              </a:buClr>
              <a:buFont typeface="Arial"/>
              <a:buChar char="•"/>
            </a:pPr>
            <a:r>
              <a:rPr lang="en-US" sz="2400" dirty="0" smtClean="0"/>
              <a:t>Ergonomic </a:t>
            </a:r>
          </a:p>
        </p:txBody>
      </p:sp>
    </p:spTree>
    <p:extLst>
      <p:ext uri="{BB962C8B-B14F-4D97-AF65-F5344CB8AC3E}">
        <p14:creationId xmlns:p14="http://schemas.microsoft.com/office/powerpoint/2010/main" val="36690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7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4600" dirty="0" smtClean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PCB</a:t>
            </a:r>
            <a:endParaRPr lang="en-US" sz="46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5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4264" y="2565200"/>
            <a:ext cx="2526294" cy="187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12782" r="7097" b="6391"/>
          <a:stretch/>
        </p:blipFill>
        <p:spPr bwMode="auto">
          <a:xfrm>
            <a:off x="1450789" y="4438316"/>
            <a:ext cx="3281631" cy="190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0" t="17495" r="12183" b="7418"/>
          <a:stretch/>
        </p:blipFill>
        <p:spPr bwMode="auto">
          <a:xfrm>
            <a:off x="2760558" y="2565200"/>
            <a:ext cx="2951576" cy="187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5"/>
          <p:cNvSpPr txBox="1"/>
          <p:nvPr/>
        </p:nvSpPr>
        <p:spPr>
          <a:xfrm>
            <a:off x="6025850" y="3198361"/>
            <a:ext cx="2997834" cy="267060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GPIO Block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Lithium-Po Battery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263053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46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ECG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5221"/>
            <a:ext cx="9143998" cy="496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75" y="3021725"/>
            <a:ext cx="3115725" cy="23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46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ECG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l="11399" t="5392" r="7121" b="5481"/>
          <a:stretch/>
        </p:blipFill>
        <p:spPr>
          <a:xfrm>
            <a:off x="4157475" y="3092125"/>
            <a:ext cx="4342200" cy="23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46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Chest Band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4" y="2896750"/>
            <a:ext cx="4214325" cy="264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4874500" y="2955800"/>
            <a:ext cx="3474300" cy="31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562" y="2955800"/>
            <a:ext cx="4552173" cy="2797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sis">
  <a:themeElements>
    <a:clrScheme name="Genesis">
      <a:dk1>
        <a:srgbClr val="000000"/>
      </a:dk1>
      <a:lt1>
        <a:srgbClr val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127</Words>
  <Application>Microsoft Office PowerPoint</Application>
  <PresentationFormat>On-screen Show (4:3)</PresentationFormat>
  <Paragraphs>54</Paragraphs>
  <Slides>16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Genesis</vt:lpstr>
      <vt:lpstr>Active Cardiovascular System (ACS)</vt:lpstr>
      <vt:lpstr>innovative Design</vt:lpstr>
      <vt:lpstr>Problem</vt:lpstr>
      <vt:lpstr>Concept</vt:lpstr>
      <vt:lpstr>Initial Handle</vt:lpstr>
      <vt:lpstr>PCB</vt:lpstr>
      <vt:lpstr>ECG</vt:lpstr>
      <vt:lpstr>ECG</vt:lpstr>
      <vt:lpstr>Chest Band</vt:lpstr>
      <vt:lpstr>Intel Edison</vt:lpstr>
      <vt:lpstr>Android App</vt:lpstr>
      <vt:lpstr>Handle</vt:lpstr>
      <vt:lpstr>Handle</vt:lpstr>
      <vt:lpstr>Fiber Plastic</vt:lpstr>
      <vt:lpstr>Fiber Plastic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Cardiovascular System (ACS)</dc:title>
  <cp:lastModifiedBy>Tony</cp:lastModifiedBy>
  <cp:revision>15</cp:revision>
  <dcterms:modified xsi:type="dcterms:W3CDTF">2016-01-07T09:51:17Z</dcterms:modified>
</cp:coreProperties>
</file>